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306" r:id="rId3"/>
    <p:sldId id="278" r:id="rId4"/>
    <p:sldId id="279" r:id="rId5"/>
    <p:sldId id="280" r:id="rId6"/>
    <p:sldId id="281" r:id="rId7"/>
    <p:sldId id="277" r:id="rId8"/>
    <p:sldId id="283" r:id="rId9"/>
    <p:sldId id="284" r:id="rId10"/>
    <p:sldId id="286" r:id="rId11"/>
    <p:sldId id="287" r:id="rId12"/>
    <p:sldId id="290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2" r:id="rId22"/>
    <p:sldId id="300" r:id="rId23"/>
    <p:sldId id="301" r:id="rId24"/>
    <p:sldId id="303" r:id="rId25"/>
    <p:sldId id="30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87558" autoAdjust="0"/>
  </p:normalViewPr>
  <p:slideViewPr>
    <p:cSldViewPr>
      <p:cViewPr varScale="1">
        <p:scale>
          <a:sx n="58" d="100"/>
          <a:sy n="58" d="100"/>
        </p:scale>
        <p:origin x="15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2133B-164E-4E8C-B82E-184256A5AA96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4641B-D570-4A43-A605-98AEC3EA90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4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0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Perio</a:t>
            </a:r>
            <a:r>
              <a:rPr lang="en-US" dirty="0" smtClean="0"/>
              <a:t>, </a:t>
            </a:r>
            <a:r>
              <a:rPr lang="en-US" dirty="0" err="1" smtClean="0"/>
              <a:t>peds</a:t>
            </a:r>
            <a:r>
              <a:rPr lang="en-US" dirty="0" smtClean="0"/>
              <a:t>, OS, TMD, oral medicine, </a:t>
            </a:r>
            <a:r>
              <a:rPr lang="en-US" dirty="0" err="1" smtClean="0"/>
              <a:t>invisalign</a:t>
            </a:r>
            <a:r>
              <a:rPr lang="en-US" dirty="0" smtClean="0"/>
              <a:t>, special patient care,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3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many patients,</a:t>
            </a:r>
            <a:r>
              <a:rPr lang="en-US" baseline="0" dirty="0" smtClean="0"/>
              <a:t> fast paced dental clinic with a wide variety of procedures as patients are typically not referred out to other specialties </a:t>
            </a:r>
            <a:endParaRPr lang="en-US" dirty="0" smtClean="0"/>
          </a:p>
          <a:p>
            <a:r>
              <a:rPr lang="en-US" dirty="0" smtClean="0"/>
              <a:t>Paired with dental assistant throughout the session, eager and incredibly helpful </a:t>
            </a:r>
            <a:r>
              <a:rPr lang="en-US" dirty="0" err="1" smtClean="0"/>
              <a:t>attendings</a:t>
            </a:r>
            <a:r>
              <a:rPr lang="en-US" dirty="0" smtClean="0"/>
              <a:t> and a</a:t>
            </a:r>
            <a:r>
              <a:rPr lang="en-US" baseline="0" dirty="0" smtClean="0"/>
              <a:t> team-oriented environment assures providers have the time to learn while building their speed and skillset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0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12 hours days and three 8 hour days starting at 8:15am</a:t>
            </a:r>
            <a:endParaRPr lang="en-US" baseline="0" dirty="0" smtClean="0"/>
          </a:p>
          <a:p>
            <a:r>
              <a:rPr lang="en-US" baseline="0" dirty="0" smtClean="0"/>
              <a:t>1-2 </a:t>
            </a:r>
            <a:r>
              <a:rPr lang="en-US" baseline="0" dirty="0" err="1" smtClean="0"/>
              <a:t>saturdays</a:t>
            </a:r>
            <a:r>
              <a:rPr lang="en-US" baseline="0" dirty="0" smtClean="0"/>
              <a:t> / month (9am-3pm)</a:t>
            </a:r>
          </a:p>
          <a:p>
            <a:r>
              <a:rPr lang="en-US" baseline="0" dirty="0" smtClean="0"/>
              <a:t>As for the on call schedule .. There is always a resident on call for dental emergencies with the frequency being shared by a rotation of all 20 residents </a:t>
            </a:r>
          </a:p>
          <a:p>
            <a:r>
              <a:rPr lang="en-US" baseline="0" dirty="0" smtClean="0"/>
              <a:t>Residents are not required to stay in the hospital overnight while on call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5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</a:t>
            </a:r>
            <a:r>
              <a:rPr lang="en-US" baseline="0" dirty="0" smtClean="0"/>
              <a:t> better serve a larger portion of the community, residents will be rotating to one of two </a:t>
            </a:r>
            <a:r>
              <a:rPr lang="en-US" baseline="0" dirty="0" err="1" smtClean="0"/>
              <a:t>offsites</a:t>
            </a:r>
            <a:r>
              <a:rPr lang="en-US" baseline="0" dirty="0" smtClean="0"/>
              <a:t> for 1-3 days of the week , with the exact number varying month to month </a:t>
            </a:r>
            <a:endParaRPr lang="en-US" dirty="0" smtClean="0"/>
          </a:p>
          <a:p>
            <a:r>
              <a:rPr lang="en-US" dirty="0" smtClean="0"/>
              <a:t>The park slope family health center Located in the charming neighborhood Park Slope,</a:t>
            </a:r>
            <a:r>
              <a:rPr lang="en-US" baseline="0" dirty="0" smtClean="0"/>
              <a:t> park slope family health center is located</a:t>
            </a:r>
            <a:r>
              <a:rPr lang="en-US" dirty="0" smtClean="0"/>
              <a:t> 2 miles from the hospital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8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66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56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to the main site, both of the </a:t>
            </a:r>
            <a:r>
              <a:rPr lang="en-US" dirty="0" err="1" smtClean="0"/>
              <a:t>offsites</a:t>
            </a:r>
            <a:r>
              <a:rPr lang="en-US" dirty="0" smtClean="0"/>
              <a:t> will also be staffed with one on one assistants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4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4641B-D570-4A43-A605-98AEC3EA90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8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186306"/>
            <a:ext cx="7451889" cy="48538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38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513" y="5305075"/>
            <a:ext cx="7376519" cy="21544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1400" b="1" i="0" cap="none" baseline="0">
                <a:solidFill>
                  <a:schemeClr val="tx2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156462" y="990277"/>
            <a:ext cx="3530340" cy="246221"/>
          </a:xfrm>
        </p:spPr>
        <p:txBody>
          <a:bodyPr wrap="square" anchor="ctr" anchorCtr="0">
            <a:sp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306372" y="617955"/>
            <a:ext cx="2006867" cy="876369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351" dirty="0">
              <a:solidFill>
                <a:srgbClr val="53565A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11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69900" y="3105835"/>
            <a:ext cx="29289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189"/>
            <a:r>
              <a:rPr lang="en-US" sz="3600" b="1" dirty="0">
                <a:solidFill>
                  <a:srgbClr val="580F8B"/>
                </a:solidFill>
              </a:rPr>
              <a:t>Thank You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306372" y="617955"/>
            <a:ext cx="2006867" cy="876369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351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36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57200" y="1268985"/>
            <a:ext cx="8229600" cy="215444"/>
          </a:xfrm>
        </p:spPr>
        <p:txBody>
          <a:bodyPr>
            <a:noAutofit/>
          </a:bodyPr>
          <a:lstStyle>
            <a:lvl1pPr marL="0" indent="0"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>
              <a:buNone/>
              <a:defRPr/>
            </a:lvl2pPr>
          </a:lstStyle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2481072" cy="4305300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tx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>
                <a:solidFill>
                  <a:schemeClr val="tx1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1"/>
          </p:nvPr>
        </p:nvSpPr>
        <p:spPr>
          <a:xfrm>
            <a:off x="3200400" y="1752600"/>
            <a:ext cx="2481072" cy="4305300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tx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>
                <a:solidFill>
                  <a:schemeClr val="tx1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22"/>
          </p:nvPr>
        </p:nvSpPr>
        <p:spPr>
          <a:xfrm>
            <a:off x="5943600" y="1752600"/>
            <a:ext cx="2481072" cy="4305300"/>
          </a:xfrm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1500"/>
              </a:spcBef>
              <a:buNone/>
              <a:defRPr lang="en-US" sz="1200" b="1" dirty="0">
                <a:solidFill>
                  <a:schemeClr val="tx1"/>
                </a:solidFill>
              </a:defRPr>
            </a:lvl1pPr>
            <a:lvl2pPr marL="341313" indent="-341313">
              <a:spcBef>
                <a:spcPts val="0"/>
              </a:spcBef>
              <a:buNone/>
              <a:defRPr lang="en-US" sz="1200" dirty="0">
                <a:solidFill>
                  <a:schemeClr val="tx1"/>
                </a:solidFill>
              </a:defRPr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9072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5240-3F3D-4BCC-AE23-26157C48730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237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24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4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124" y="3193551"/>
            <a:ext cx="8016283" cy="470898"/>
          </a:xfrm>
        </p:spPr>
        <p:txBody>
          <a:bodyPr anchor="ctr" anchorCtr="0">
            <a:noAutofit/>
          </a:bodyPr>
          <a:lstStyle>
            <a:lvl1pPr algn="l">
              <a:defRPr sz="36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12767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457203" y="1561713"/>
            <a:ext cx="3895344" cy="4496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91455" y="1561713"/>
            <a:ext cx="3895344" cy="4496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1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37348"/>
            <a:ext cx="3886200" cy="422055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34633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800600" y="1346337"/>
            <a:ext cx="3886200" cy="406265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1800" b="1"/>
            </a:lvl1pPr>
            <a:lvl2pPr marL="230182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4800600" y="1837348"/>
            <a:ext cx="3886200" cy="4220552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1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5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351" dirty="0">
              <a:solidFill>
                <a:srgbClr val="53565A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4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69"/>
            <a:ext cx="5088731" cy="685897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2" y="1162324"/>
            <a:ext cx="4087733" cy="348813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000" b="1" i="0" kern="1200" cap="none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891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57202" y="1655064"/>
            <a:ext cx="4087913" cy="4407408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232082" y="4076701"/>
            <a:ext cx="3454719" cy="195580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0" indent="0">
              <a:buNone/>
              <a:defRPr sz="1200">
                <a:solidFill>
                  <a:schemeClr val="tx1"/>
                </a:solidFill>
              </a:defRPr>
            </a:lvl2pPr>
            <a:lvl3pPr marL="228594" indent="-228594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466332" indent="-223833"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685783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Caption for content above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Division Name or Footer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351" dirty="0">
              <a:solidFill>
                <a:srgbClr val="53565A"/>
              </a:solidFill>
            </a:endParaRP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5C6BA4C-4B4A-410F-9197-C6D481F64C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2419" y="-970"/>
            <a:ext cx="4063962" cy="3759696"/>
          </a:xfrm>
          <a:custGeom>
            <a:avLst/>
            <a:gdLst>
              <a:gd name="connsiteX0" fmla="*/ 0 w 4035853"/>
              <a:gd name="connsiteY0" fmla="*/ 0 h 2697096"/>
              <a:gd name="connsiteX1" fmla="*/ 4035853 w 4035853"/>
              <a:gd name="connsiteY1" fmla="*/ 0 h 2697096"/>
              <a:gd name="connsiteX2" fmla="*/ 4035853 w 4035853"/>
              <a:gd name="connsiteY2" fmla="*/ 2697096 h 2697096"/>
              <a:gd name="connsiteX3" fmla="*/ 0 w 4035853"/>
              <a:gd name="connsiteY3" fmla="*/ 2697096 h 2697096"/>
              <a:gd name="connsiteX4" fmla="*/ 0 w 4035853"/>
              <a:gd name="connsiteY4" fmla="*/ 0 h 269709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323823 w 4035853"/>
              <a:gd name="connsiteY3" fmla="*/ 2700356 h 2700356"/>
              <a:gd name="connsiteX4" fmla="*/ 0 w 4035853"/>
              <a:gd name="connsiteY4" fmla="*/ 2697096 h 2700356"/>
              <a:gd name="connsiteX5" fmla="*/ 0 w 4035853"/>
              <a:gd name="connsiteY5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3238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3238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645"/>
              <a:gd name="connsiteX1" fmla="*/ 4035853 w 4035853"/>
              <a:gd name="connsiteY1" fmla="*/ 0 h 2700645"/>
              <a:gd name="connsiteX2" fmla="*/ 4035853 w 4035853"/>
              <a:gd name="connsiteY2" fmla="*/ 2697096 h 2700645"/>
              <a:gd name="connsiteX3" fmla="*/ 612823 w 4035853"/>
              <a:gd name="connsiteY3" fmla="*/ 2689412 h 2700645"/>
              <a:gd name="connsiteX4" fmla="*/ 171423 w 4035853"/>
              <a:gd name="connsiteY4" fmla="*/ 2700356 h 2700645"/>
              <a:gd name="connsiteX5" fmla="*/ 0 w 4035853"/>
              <a:gd name="connsiteY5" fmla="*/ 2697096 h 2700645"/>
              <a:gd name="connsiteX6" fmla="*/ 0 w 4035853"/>
              <a:gd name="connsiteY6" fmla="*/ 0 h 2700645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612823 w 4035853"/>
              <a:gd name="connsiteY3" fmla="*/ 2689412 h 2700356"/>
              <a:gd name="connsiteX4" fmla="*/ 171423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612823 w 4035853"/>
              <a:gd name="connsiteY3" fmla="*/ 2689412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65"/>
              <a:gd name="connsiteX1" fmla="*/ 4035853 w 4035853"/>
              <a:gd name="connsiteY1" fmla="*/ 0 h 2698065"/>
              <a:gd name="connsiteX2" fmla="*/ 4035853 w 4035853"/>
              <a:gd name="connsiteY2" fmla="*/ 2697096 h 2698065"/>
              <a:gd name="connsiteX3" fmla="*/ 612823 w 4035853"/>
              <a:gd name="connsiteY3" fmla="*/ 2689412 h 2698065"/>
              <a:gd name="connsiteX4" fmla="*/ 171423 w 4035853"/>
              <a:gd name="connsiteY4" fmla="*/ 2697975 h 2698065"/>
              <a:gd name="connsiteX5" fmla="*/ 0 w 4035853"/>
              <a:gd name="connsiteY5" fmla="*/ 2697096 h 2698065"/>
              <a:gd name="connsiteX6" fmla="*/ 0 w 4035853"/>
              <a:gd name="connsiteY6" fmla="*/ 0 h 269806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7975"/>
              <a:gd name="connsiteX1" fmla="*/ 4035853 w 4035853"/>
              <a:gd name="connsiteY1" fmla="*/ 0 h 2697975"/>
              <a:gd name="connsiteX2" fmla="*/ 4035853 w 4035853"/>
              <a:gd name="connsiteY2" fmla="*/ 2697096 h 2697975"/>
              <a:gd name="connsiteX3" fmla="*/ 581867 w 4035853"/>
              <a:gd name="connsiteY3" fmla="*/ 2696556 h 2697975"/>
              <a:gd name="connsiteX4" fmla="*/ 171423 w 4035853"/>
              <a:gd name="connsiteY4" fmla="*/ 2697975 h 2697975"/>
              <a:gd name="connsiteX5" fmla="*/ 0 w 4035853"/>
              <a:gd name="connsiteY5" fmla="*/ 2697096 h 2697975"/>
              <a:gd name="connsiteX6" fmla="*/ 0 w 4035853"/>
              <a:gd name="connsiteY6" fmla="*/ 0 h 2697975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38992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698071"/>
              <a:gd name="connsiteX1" fmla="*/ 4035853 w 4035853"/>
              <a:gd name="connsiteY1" fmla="*/ 0 h 2698071"/>
              <a:gd name="connsiteX2" fmla="*/ 4035853 w 4035853"/>
              <a:gd name="connsiteY2" fmla="*/ 2697096 h 2698071"/>
              <a:gd name="connsiteX3" fmla="*/ 441373 w 4035853"/>
              <a:gd name="connsiteY3" fmla="*/ 2696556 h 2698071"/>
              <a:gd name="connsiteX4" fmla="*/ 171423 w 4035853"/>
              <a:gd name="connsiteY4" fmla="*/ 2697975 h 2698071"/>
              <a:gd name="connsiteX5" fmla="*/ 0 w 4035853"/>
              <a:gd name="connsiteY5" fmla="*/ 2697096 h 2698071"/>
              <a:gd name="connsiteX6" fmla="*/ 0 w 4035853"/>
              <a:gd name="connsiteY6" fmla="*/ 0 h 2698071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73804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6"/>
              <a:gd name="connsiteX1" fmla="*/ 4035853 w 4035853"/>
              <a:gd name="connsiteY1" fmla="*/ 0 h 2700356"/>
              <a:gd name="connsiteX2" fmla="*/ 4035853 w 4035853"/>
              <a:gd name="connsiteY2" fmla="*/ 2697096 h 2700356"/>
              <a:gd name="connsiteX3" fmla="*/ 441373 w 4035853"/>
              <a:gd name="connsiteY3" fmla="*/ 2696556 h 2700356"/>
              <a:gd name="connsiteX4" fmla="*/ 164279 w 4035853"/>
              <a:gd name="connsiteY4" fmla="*/ 2700356 h 2700356"/>
              <a:gd name="connsiteX5" fmla="*/ 0 w 4035853"/>
              <a:gd name="connsiteY5" fmla="*/ 2697096 h 2700356"/>
              <a:gd name="connsiteX6" fmla="*/ 0 w 4035853"/>
              <a:gd name="connsiteY6" fmla="*/ 0 h 2700356"/>
              <a:gd name="connsiteX0" fmla="*/ 0 w 4035853"/>
              <a:gd name="connsiteY0" fmla="*/ 0 h 2700357"/>
              <a:gd name="connsiteX1" fmla="*/ 4035853 w 4035853"/>
              <a:gd name="connsiteY1" fmla="*/ 0 h 2700357"/>
              <a:gd name="connsiteX2" fmla="*/ 4035853 w 4035853"/>
              <a:gd name="connsiteY2" fmla="*/ 2697096 h 2700357"/>
              <a:gd name="connsiteX3" fmla="*/ 434229 w 4035853"/>
              <a:gd name="connsiteY3" fmla="*/ 2696556 h 2700357"/>
              <a:gd name="connsiteX4" fmla="*/ 164279 w 4035853"/>
              <a:gd name="connsiteY4" fmla="*/ 2700356 h 2700357"/>
              <a:gd name="connsiteX5" fmla="*/ 0 w 4035853"/>
              <a:gd name="connsiteY5" fmla="*/ 2697096 h 2700357"/>
              <a:gd name="connsiteX6" fmla="*/ 0 w 4035853"/>
              <a:gd name="connsiteY6" fmla="*/ 0 h 2700357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164279 w 4035853"/>
              <a:gd name="connsiteY4" fmla="*/ 2700356 h 2701319"/>
              <a:gd name="connsiteX5" fmla="*/ 0 w 4035853"/>
              <a:gd name="connsiteY5" fmla="*/ 2697096 h 2701319"/>
              <a:gd name="connsiteX6" fmla="*/ 0 w 4035853"/>
              <a:gd name="connsiteY6" fmla="*/ 0 h 2701319"/>
              <a:gd name="connsiteX0" fmla="*/ 0 w 4035853"/>
              <a:gd name="connsiteY0" fmla="*/ 0 h 2701319"/>
              <a:gd name="connsiteX1" fmla="*/ 4035853 w 4035853"/>
              <a:gd name="connsiteY1" fmla="*/ 0 h 2701319"/>
              <a:gd name="connsiteX2" fmla="*/ 4035853 w 4035853"/>
              <a:gd name="connsiteY2" fmla="*/ 2697096 h 2701319"/>
              <a:gd name="connsiteX3" fmla="*/ 431848 w 4035853"/>
              <a:gd name="connsiteY3" fmla="*/ 2701319 h 2701319"/>
              <a:gd name="connsiteX4" fmla="*/ 311945 w 4035853"/>
              <a:gd name="connsiteY4" fmla="*/ 2697956 h 2701319"/>
              <a:gd name="connsiteX5" fmla="*/ 164279 w 4035853"/>
              <a:gd name="connsiteY5" fmla="*/ 2700356 h 2701319"/>
              <a:gd name="connsiteX6" fmla="*/ 0 w 4035853"/>
              <a:gd name="connsiteY6" fmla="*/ 2697096 h 2701319"/>
              <a:gd name="connsiteX7" fmla="*/ 0 w 4035853"/>
              <a:gd name="connsiteY7" fmla="*/ 0 h 2701319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43225"/>
              <a:gd name="connsiteX1" fmla="*/ 4035853 w 4035853"/>
              <a:gd name="connsiteY1" fmla="*/ 0 h 2943225"/>
              <a:gd name="connsiteX2" fmla="*/ 4035853 w 4035853"/>
              <a:gd name="connsiteY2" fmla="*/ 2697096 h 2943225"/>
              <a:gd name="connsiteX3" fmla="*/ 431848 w 4035853"/>
              <a:gd name="connsiteY3" fmla="*/ 2701319 h 2943225"/>
              <a:gd name="connsiteX4" fmla="*/ 307182 w 4035853"/>
              <a:gd name="connsiteY4" fmla="*/ 2943225 h 2943225"/>
              <a:gd name="connsiteX5" fmla="*/ 164279 w 4035853"/>
              <a:gd name="connsiteY5" fmla="*/ 2700356 h 2943225"/>
              <a:gd name="connsiteX6" fmla="*/ 0 w 4035853"/>
              <a:gd name="connsiteY6" fmla="*/ 2697096 h 2943225"/>
              <a:gd name="connsiteX7" fmla="*/ 0 w 4035853"/>
              <a:gd name="connsiteY7" fmla="*/ 0 h 2943225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701319 h 2936082"/>
              <a:gd name="connsiteX4" fmla="*/ 302420 w 4035853"/>
              <a:gd name="connsiteY4" fmla="*/ 2936082 h 2936082"/>
              <a:gd name="connsiteX5" fmla="*/ 164279 w 4035853"/>
              <a:gd name="connsiteY5" fmla="*/ 2700356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85"/>
              <a:gd name="connsiteX1" fmla="*/ 4035853 w 4035853"/>
              <a:gd name="connsiteY1" fmla="*/ 0 h 2936085"/>
              <a:gd name="connsiteX2" fmla="*/ 4035853 w 4035853"/>
              <a:gd name="connsiteY2" fmla="*/ 2697096 h 2936085"/>
              <a:gd name="connsiteX3" fmla="*/ 431848 w 4035853"/>
              <a:gd name="connsiteY3" fmla="*/ 2701319 h 2936085"/>
              <a:gd name="connsiteX4" fmla="*/ 302420 w 4035853"/>
              <a:gd name="connsiteY4" fmla="*/ 2936082 h 2936085"/>
              <a:gd name="connsiteX5" fmla="*/ 166660 w 4035853"/>
              <a:gd name="connsiteY5" fmla="*/ 2695594 h 2936085"/>
              <a:gd name="connsiteX6" fmla="*/ 0 w 4035853"/>
              <a:gd name="connsiteY6" fmla="*/ 2697096 h 2936085"/>
              <a:gd name="connsiteX7" fmla="*/ 0 w 4035853"/>
              <a:gd name="connsiteY7" fmla="*/ 0 h 2936085"/>
              <a:gd name="connsiteX0" fmla="*/ 0 w 4035853"/>
              <a:gd name="connsiteY0" fmla="*/ 0 h 2936090"/>
              <a:gd name="connsiteX1" fmla="*/ 4035853 w 4035853"/>
              <a:gd name="connsiteY1" fmla="*/ 0 h 2936090"/>
              <a:gd name="connsiteX2" fmla="*/ 4035853 w 4035853"/>
              <a:gd name="connsiteY2" fmla="*/ 2697096 h 2936090"/>
              <a:gd name="connsiteX3" fmla="*/ 431848 w 4035853"/>
              <a:gd name="connsiteY3" fmla="*/ 2701319 h 2936090"/>
              <a:gd name="connsiteX4" fmla="*/ 302420 w 4035853"/>
              <a:gd name="connsiteY4" fmla="*/ 2936082 h 2936090"/>
              <a:gd name="connsiteX5" fmla="*/ 166660 w 4035853"/>
              <a:gd name="connsiteY5" fmla="*/ 2695594 h 2936090"/>
              <a:gd name="connsiteX6" fmla="*/ 0 w 4035853"/>
              <a:gd name="connsiteY6" fmla="*/ 2697096 h 2936090"/>
              <a:gd name="connsiteX7" fmla="*/ 0 w 4035853"/>
              <a:gd name="connsiteY7" fmla="*/ 0 h 2936090"/>
              <a:gd name="connsiteX0" fmla="*/ 0 w 4035853"/>
              <a:gd name="connsiteY0" fmla="*/ 0 h 2936082"/>
              <a:gd name="connsiteX1" fmla="*/ 4035853 w 4035853"/>
              <a:gd name="connsiteY1" fmla="*/ 0 h 2936082"/>
              <a:gd name="connsiteX2" fmla="*/ 4035853 w 4035853"/>
              <a:gd name="connsiteY2" fmla="*/ 2697096 h 2936082"/>
              <a:gd name="connsiteX3" fmla="*/ 431848 w 4035853"/>
              <a:gd name="connsiteY3" fmla="*/ 2696556 h 2936082"/>
              <a:gd name="connsiteX4" fmla="*/ 302420 w 4035853"/>
              <a:gd name="connsiteY4" fmla="*/ 2936082 h 2936082"/>
              <a:gd name="connsiteX5" fmla="*/ 166660 w 4035853"/>
              <a:gd name="connsiteY5" fmla="*/ 2695594 h 2936082"/>
              <a:gd name="connsiteX6" fmla="*/ 0 w 4035853"/>
              <a:gd name="connsiteY6" fmla="*/ 2697096 h 2936082"/>
              <a:gd name="connsiteX7" fmla="*/ 0 w 4035853"/>
              <a:gd name="connsiteY7" fmla="*/ 0 h 2936082"/>
              <a:gd name="connsiteX0" fmla="*/ 0 w 4035853"/>
              <a:gd name="connsiteY0" fmla="*/ 0 h 2967038"/>
              <a:gd name="connsiteX1" fmla="*/ 4035853 w 4035853"/>
              <a:gd name="connsiteY1" fmla="*/ 0 h 2967038"/>
              <a:gd name="connsiteX2" fmla="*/ 4035853 w 4035853"/>
              <a:gd name="connsiteY2" fmla="*/ 2697096 h 2967038"/>
              <a:gd name="connsiteX3" fmla="*/ 431848 w 4035853"/>
              <a:gd name="connsiteY3" fmla="*/ 2696556 h 2967038"/>
              <a:gd name="connsiteX4" fmla="*/ 300039 w 4035853"/>
              <a:gd name="connsiteY4" fmla="*/ 2967038 h 2967038"/>
              <a:gd name="connsiteX5" fmla="*/ 166660 w 4035853"/>
              <a:gd name="connsiteY5" fmla="*/ 2695594 h 2967038"/>
              <a:gd name="connsiteX6" fmla="*/ 0 w 4035853"/>
              <a:gd name="connsiteY6" fmla="*/ 2697096 h 2967038"/>
              <a:gd name="connsiteX7" fmla="*/ 0 w 4035853"/>
              <a:gd name="connsiteY7" fmla="*/ 0 h 2967038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66660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33700"/>
              <a:gd name="connsiteX1" fmla="*/ 4035853 w 4035853"/>
              <a:gd name="connsiteY1" fmla="*/ 0 h 2933700"/>
              <a:gd name="connsiteX2" fmla="*/ 4035853 w 4035853"/>
              <a:gd name="connsiteY2" fmla="*/ 2697096 h 2933700"/>
              <a:gd name="connsiteX3" fmla="*/ 431848 w 4035853"/>
              <a:gd name="connsiteY3" fmla="*/ 2696556 h 2933700"/>
              <a:gd name="connsiteX4" fmla="*/ 302420 w 4035853"/>
              <a:gd name="connsiteY4" fmla="*/ 2933700 h 2933700"/>
              <a:gd name="connsiteX5" fmla="*/ 154811 w 4035853"/>
              <a:gd name="connsiteY5" fmla="*/ 2695594 h 2933700"/>
              <a:gd name="connsiteX6" fmla="*/ 0 w 4035853"/>
              <a:gd name="connsiteY6" fmla="*/ 2697096 h 2933700"/>
              <a:gd name="connsiteX7" fmla="*/ 0 w 4035853"/>
              <a:gd name="connsiteY7" fmla="*/ 0 h 2933700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47646"/>
              <a:gd name="connsiteX1" fmla="*/ 4035853 w 4035853"/>
              <a:gd name="connsiteY1" fmla="*/ 0 h 2947646"/>
              <a:gd name="connsiteX2" fmla="*/ 4035853 w 4035853"/>
              <a:gd name="connsiteY2" fmla="*/ 2697096 h 2947646"/>
              <a:gd name="connsiteX3" fmla="*/ 431848 w 4035853"/>
              <a:gd name="connsiteY3" fmla="*/ 2696556 h 2947646"/>
              <a:gd name="connsiteX4" fmla="*/ 341259 w 4035853"/>
              <a:gd name="connsiteY4" fmla="*/ 2895599 h 2947646"/>
              <a:gd name="connsiteX5" fmla="*/ 302420 w 4035853"/>
              <a:gd name="connsiteY5" fmla="*/ 2933700 h 2947646"/>
              <a:gd name="connsiteX6" fmla="*/ 154811 w 4035853"/>
              <a:gd name="connsiteY6" fmla="*/ 2695594 h 2947646"/>
              <a:gd name="connsiteX7" fmla="*/ 0 w 4035853"/>
              <a:gd name="connsiteY7" fmla="*/ 2697096 h 2947646"/>
              <a:gd name="connsiteX8" fmla="*/ 0 w 4035853"/>
              <a:gd name="connsiteY8" fmla="*/ 0 h 2947646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7253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33799"/>
              <a:gd name="connsiteX1" fmla="*/ 4035853 w 4035853"/>
              <a:gd name="connsiteY1" fmla="*/ 0 h 2933799"/>
              <a:gd name="connsiteX2" fmla="*/ 4035853 w 4035853"/>
              <a:gd name="connsiteY2" fmla="*/ 2697096 h 2933799"/>
              <a:gd name="connsiteX3" fmla="*/ 431848 w 4035853"/>
              <a:gd name="connsiteY3" fmla="*/ 2696556 h 2933799"/>
              <a:gd name="connsiteX4" fmla="*/ 341259 w 4035853"/>
              <a:gd name="connsiteY4" fmla="*/ 2895599 h 2933799"/>
              <a:gd name="connsiteX5" fmla="*/ 302420 w 4035853"/>
              <a:gd name="connsiteY5" fmla="*/ 2933700 h 2933799"/>
              <a:gd name="connsiteX6" fmla="*/ 260684 w 4035853"/>
              <a:gd name="connsiteY6" fmla="*/ 2893218 h 2933799"/>
              <a:gd name="connsiteX7" fmla="*/ 154811 w 4035853"/>
              <a:gd name="connsiteY7" fmla="*/ 2695594 h 2933799"/>
              <a:gd name="connsiteX8" fmla="*/ 0 w 4035853"/>
              <a:gd name="connsiteY8" fmla="*/ 2697096 h 2933799"/>
              <a:gd name="connsiteX9" fmla="*/ 0 w 4035853"/>
              <a:gd name="connsiteY9" fmla="*/ 0 h 2933799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4125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1325"/>
              <a:gd name="connsiteX1" fmla="*/ 4035853 w 4035853"/>
              <a:gd name="connsiteY1" fmla="*/ 0 h 2941325"/>
              <a:gd name="connsiteX2" fmla="*/ 4035853 w 4035853"/>
              <a:gd name="connsiteY2" fmla="*/ 2697096 h 2941325"/>
              <a:gd name="connsiteX3" fmla="*/ 431848 w 4035853"/>
              <a:gd name="connsiteY3" fmla="*/ 2696556 h 2941325"/>
              <a:gd name="connsiteX4" fmla="*/ 334149 w 4035853"/>
              <a:gd name="connsiteY4" fmla="*/ 2895599 h 2941325"/>
              <a:gd name="connsiteX5" fmla="*/ 295311 w 4035853"/>
              <a:gd name="connsiteY5" fmla="*/ 2940844 h 2941325"/>
              <a:gd name="connsiteX6" fmla="*/ 260684 w 4035853"/>
              <a:gd name="connsiteY6" fmla="*/ 2893218 h 2941325"/>
              <a:gd name="connsiteX7" fmla="*/ 154811 w 4035853"/>
              <a:gd name="connsiteY7" fmla="*/ 2695594 h 2941325"/>
              <a:gd name="connsiteX8" fmla="*/ 0 w 4035853"/>
              <a:gd name="connsiteY8" fmla="*/ 2697096 h 2941325"/>
              <a:gd name="connsiteX9" fmla="*/ 0 w 4035853"/>
              <a:gd name="connsiteY9" fmla="*/ 0 h 2941325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40861"/>
              <a:gd name="connsiteX1" fmla="*/ 4035853 w 4035853"/>
              <a:gd name="connsiteY1" fmla="*/ 0 h 2940861"/>
              <a:gd name="connsiteX2" fmla="*/ 4035853 w 4035853"/>
              <a:gd name="connsiteY2" fmla="*/ 2697096 h 2940861"/>
              <a:gd name="connsiteX3" fmla="*/ 431848 w 4035853"/>
              <a:gd name="connsiteY3" fmla="*/ 2696556 h 2940861"/>
              <a:gd name="connsiteX4" fmla="*/ 334149 w 4035853"/>
              <a:gd name="connsiteY4" fmla="*/ 2895599 h 2940861"/>
              <a:gd name="connsiteX5" fmla="*/ 295311 w 4035853"/>
              <a:gd name="connsiteY5" fmla="*/ 2940844 h 2940861"/>
              <a:gd name="connsiteX6" fmla="*/ 260684 w 4035853"/>
              <a:gd name="connsiteY6" fmla="*/ 2893218 h 2940861"/>
              <a:gd name="connsiteX7" fmla="*/ 154811 w 4035853"/>
              <a:gd name="connsiteY7" fmla="*/ 2695594 h 2940861"/>
              <a:gd name="connsiteX8" fmla="*/ 0 w 4035853"/>
              <a:gd name="connsiteY8" fmla="*/ 2697096 h 2940861"/>
              <a:gd name="connsiteX9" fmla="*/ 0 w 4035853"/>
              <a:gd name="connsiteY9" fmla="*/ 0 h 2940861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4811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29531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88"/>
              <a:gd name="connsiteX1" fmla="*/ 4035853 w 4035853"/>
              <a:gd name="connsiteY1" fmla="*/ 0 h 2938488"/>
              <a:gd name="connsiteX2" fmla="*/ 4035853 w 4035853"/>
              <a:gd name="connsiteY2" fmla="*/ 2697096 h 2938488"/>
              <a:gd name="connsiteX3" fmla="*/ 431848 w 4035853"/>
              <a:gd name="connsiteY3" fmla="*/ 2696556 h 2938488"/>
              <a:gd name="connsiteX4" fmla="*/ 334149 w 4035853"/>
              <a:gd name="connsiteY4" fmla="*/ 2895599 h 2938488"/>
              <a:gd name="connsiteX5" fmla="*/ 300051 w 4035853"/>
              <a:gd name="connsiteY5" fmla="*/ 2938463 h 2938488"/>
              <a:gd name="connsiteX6" fmla="*/ 260684 w 4035853"/>
              <a:gd name="connsiteY6" fmla="*/ 2893218 h 2938488"/>
              <a:gd name="connsiteX7" fmla="*/ 159550 w 4035853"/>
              <a:gd name="connsiteY7" fmla="*/ 2695594 h 2938488"/>
              <a:gd name="connsiteX8" fmla="*/ 0 w 4035853"/>
              <a:gd name="connsiteY8" fmla="*/ 2697096 h 2938488"/>
              <a:gd name="connsiteX9" fmla="*/ 0 w 4035853"/>
              <a:gd name="connsiteY9" fmla="*/ 0 h 2938488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38470"/>
              <a:gd name="connsiteX1" fmla="*/ 4035853 w 4035853"/>
              <a:gd name="connsiteY1" fmla="*/ 0 h 2938470"/>
              <a:gd name="connsiteX2" fmla="*/ 4035853 w 4035853"/>
              <a:gd name="connsiteY2" fmla="*/ 2697096 h 2938470"/>
              <a:gd name="connsiteX3" fmla="*/ 431848 w 4035853"/>
              <a:gd name="connsiteY3" fmla="*/ 2696556 h 2938470"/>
              <a:gd name="connsiteX4" fmla="*/ 334149 w 4035853"/>
              <a:gd name="connsiteY4" fmla="*/ 2895599 h 2938470"/>
              <a:gd name="connsiteX5" fmla="*/ 300051 w 4035853"/>
              <a:gd name="connsiteY5" fmla="*/ 2938463 h 2938470"/>
              <a:gd name="connsiteX6" fmla="*/ 260684 w 4035853"/>
              <a:gd name="connsiteY6" fmla="*/ 2893218 h 2938470"/>
              <a:gd name="connsiteX7" fmla="*/ 159550 w 4035853"/>
              <a:gd name="connsiteY7" fmla="*/ 2695594 h 2938470"/>
              <a:gd name="connsiteX8" fmla="*/ 0 w 4035853"/>
              <a:gd name="connsiteY8" fmla="*/ 2697096 h 2938470"/>
              <a:gd name="connsiteX9" fmla="*/ 0 w 4035853"/>
              <a:gd name="connsiteY9" fmla="*/ 0 h 2938470"/>
              <a:gd name="connsiteX0" fmla="*/ 0 w 4035853"/>
              <a:gd name="connsiteY0" fmla="*/ 0 h 2948969"/>
              <a:gd name="connsiteX1" fmla="*/ 4035853 w 4035853"/>
              <a:gd name="connsiteY1" fmla="*/ 0 h 2948969"/>
              <a:gd name="connsiteX2" fmla="*/ 4035853 w 4035853"/>
              <a:gd name="connsiteY2" fmla="*/ 2697096 h 2948969"/>
              <a:gd name="connsiteX3" fmla="*/ 431848 w 4035853"/>
              <a:gd name="connsiteY3" fmla="*/ 2696556 h 2948969"/>
              <a:gd name="connsiteX4" fmla="*/ 334149 w 4035853"/>
              <a:gd name="connsiteY4" fmla="*/ 2895599 h 2948969"/>
              <a:gd name="connsiteX5" fmla="*/ 300051 w 4035853"/>
              <a:gd name="connsiteY5" fmla="*/ 2938463 h 2948969"/>
              <a:gd name="connsiteX6" fmla="*/ 260684 w 4035853"/>
              <a:gd name="connsiteY6" fmla="*/ 2893218 h 2948969"/>
              <a:gd name="connsiteX7" fmla="*/ 159550 w 4035853"/>
              <a:gd name="connsiteY7" fmla="*/ 2695594 h 2948969"/>
              <a:gd name="connsiteX8" fmla="*/ 0 w 4035853"/>
              <a:gd name="connsiteY8" fmla="*/ 2697096 h 2948969"/>
              <a:gd name="connsiteX9" fmla="*/ 0 w 4035853"/>
              <a:gd name="connsiteY9" fmla="*/ 0 h 2948969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468"/>
              <a:gd name="connsiteX1" fmla="*/ 4035853 w 4035853"/>
              <a:gd name="connsiteY1" fmla="*/ 0 h 2938468"/>
              <a:gd name="connsiteX2" fmla="*/ 4035853 w 4035853"/>
              <a:gd name="connsiteY2" fmla="*/ 2697096 h 2938468"/>
              <a:gd name="connsiteX3" fmla="*/ 431848 w 4035853"/>
              <a:gd name="connsiteY3" fmla="*/ 2696556 h 2938468"/>
              <a:gd name="connsiteX4" fmla="*/ 334149 w 4035853"/>
              <a:gd name="connsiteY4" fmla="*/ 2895599 h 2938468"/>
              <a:gd name="connsiteX5" fmla="*/ 300051 w 4035853"/>
              <a:gd name="connsiteY5" fmla="*/ 2938463 h 2938468"/>
              <a:gd name="connsiteX6" fmla="*/ 260684 w 4035853"/>
              <a:gd name="connsiteY6" fmla="*/ 2893218 h 2938468"/>
              <a:gd name="connsiteX7" fmla="*/ 159550 w 4035853"/>
              <a:gd name="connsiteY7" fmla="*/ 2695594 h 2938468"/>
              <a:gd name="connsiteX8" fmla="*/ 0 w 4035853"/>
              <a:gd name="connsiteY8" fmla="*/ 2697096 h 2938468"/>
              <a:gd name="connsiteX9" fmla="*/ 0 w 4035853"/>
              <a:gd name="connsiteY9" fmla="*/ 0 h 2938468"/>
              <a:gd name="connsiteX0" fmla="*/ 0 w 4035853"/>
              <a:gd name="connsiteY0" fmla="*/ 0 h 2938602"/>
              <a:gd name="connsiteX1" fmla="*/ 4035853 w 4035853"/>
              <a:gd name="connsiteY1" fmla="*/ 0 h 2938602"/>
              <a:gd name="connsiteX2" fmla="*/ 4035853 w 4035853"/>
              <a:gd name="connsiteY2" fmla="*/ 2697096 h 2938602"/>
              <a:gd name="connsiteX3" fmla="*/ 431848 w 4035853"/>
              <a:gd name="connsiteY3" fmla="*/ 2696556 h 2938602"/>
              <a:gd name="connsiteX4" fmla="*/ 334149 w 4035853"/>
              <a:gd name="connsiteY4" fmla="*/ 2895599 h 2938602"/>
              <a:gd name="connsiteX5" fmla="*/ 300051 w 4035853"/>
              <a:gd name="connsiteY5" fmla="*/ 2938463 h 2938602"/>
              <a:gd name="connsiteX6" fmla="*/ 260684 w 4035853"/>
              <a:gd name="connsiteY6" fmla="*/ 2893218 h 2938602"/>
              <a:gd name="connsiteX7" fmla="*/ 159550 w 4035853"/>
              <a:gd name="connsiteY7" fmla="*/ 2695594 h 2938602"/>
              <a:gd name="connsiteX8" fmla="*/ 0 w 4035853"/>
              <a:gd name="connsiteY8" fmla="*/ 2697096 h 2938602"/>
              <a:gd name="connsiteX9" fmla="*/ 0 w 4035853"/>
              <a:gd name="connsiteY9" fmla="*/ 0 h 2938602"/>
              <a:gd name="connsiteX0" fmla="*/ 0 w 4063711"/>
              <a:gd name="connsiteY0" fmla="*/ 0 h 3787688"/>
              <a:gd name="connsiteX1" fmla="*/ 4063711 w 4063711"/>
              <a:gd name="connsiteY1" fmla="*/ 849086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63711"/>
              <a:gd name="connsiteY0" fmla="*/ 0 h 3787688"/>
              <a:gd name="connsiteX1" fmla="*/ 4063711 w 4063711"/>
              <a:gd name="connsiteY1" fmla="*/ 37323 h 3787688"/>
              <a:gd name="connsiteX2" fmla="*/ 4063711 w 4063711"/>
              <a:gd name="connsiteY2" fmla="*/ 3546182 h 3787688"/>
              <a:gd name="connsiteX3" fmla="*/ 459706 w 4063711"/>
              <a:gd name="connsiteY3" fmla="*/ 3545642 h 3787688"/>
              <a:gd name="connsiteX4" fmla="*/ 362007 w 4063711"/>
              <a:gd name="connsiteY4" fmla="*/ 3744685 h 3787688"/>
              <a:gd name="connsiteX5" fmla="*/ 327909 w 4063711"/>
              <a:gd name="connsiteY5" fmla="*/ 3787549 h 3787688"/>
              <a:gd name="connsiteX6" fmla="*/ 288542 w 4063711"/>
              <a:gd name="connsiteY6" fmla="*/ 3742304 h 3787688"/>
              <a:gd name="connsiteX7" fmla="*/ 187408 w 4063711"/>
              <a:gd name="connsiteY7" fmla="*/ 3544680 h 3787688"/>
              <a:gd name="connsiteX8" fmla="*/ 27858 w 4063711"/>
              <a:gd name="connsiteY8" fmla="*/ 3546182 h 3787688"/>
              <a:gd name="connsiteX9" fmla="*/ 0 w 4063711"/>
              <a:gd name="connsiteY9" fmla="*/ 0 h 3787688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9285 w 4045138"/>
              <a:gd name="connsiteY8" fmla="*/ 3518190 h 3759696"/>
              <a:gd name="connsiteX9" fmla="*/ 0 w 4045138"/>
              <a:gd name="connsiteY9" fmla="*/ 0 h 3759696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4538 w 4045138"/>
              <a:gd name="connsiteY8" fmla="*/ 3518190 h 3759696"/>
              <a:gd name="connsiteX9" fmla="*/ 0 w 4045138"/>
              <a:gd name="connsiteY9" fmla="*/ 0 h 3759696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4538 w 4045138"/>
              <a:gd name="connsiteY8" fmla="*/ 3518190 h 3759696"/>
              <a:gd name="connsiteX9" fmla="*/ 0 w 4045138"/>
              <a:gd name="connsiteY9" fmla="*/ 0 h 3759696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4538 w 4045138"/>
              <a:gd name="connsiteY8" fmla="*/ 3518190 h 3759696"/>
              <a:gd name="connsiteX9" fmla="*/ 0 w 4045138"/>
              <a:gd name="connsiteY9" fmla="*/ 0 h 3759696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2165 w 4045138"/>
              <a:gd name="connsiteY8" fmla="*/ 3511047 h 3759696"/>
              <a:gd name="connsiteX9" fmla="*/ 0 w 4045138"/>
              <a:gd name="connsiteY9" fmla="*/ 0 h 3759696"/>
              <a:gd name="connsiteX0" fmla="*/ 0 w 4045138"/>
              <a:gd name="connsiteY0" fmla="*/ 0 h 3759696"/>
              <a:gd name="connsiteX1" fmla="*/ 4045138 w 4045138"/>
              <a:gd name="connsiteY1" fmla="*/ 9331 h 3759696"/>
              <a:gd name="connsiteX2" fmla="*/ 4045138 w 4045138"/>
              <a:gd name="connsiteY2" fmla="*/ 3518190 h 3759696"/>
              <a:gd name="connsiteX3" fmla="*/ 441133 w 4045138"/>
              <a:gd name="connsiteY3" fmla="*/ 3517650 h 3759696"/>
              <a:gd name="connsiteX4" fmla="*/ 343434 w 4045138"/>
              <a:gd name="connsiteY4" fmla="*/ 3716693 h 3759696"/>
              <a:gd name="connsiteX5" fmla="*/ 309336 w 4045138"/>
              <a:gd name="connsiteY5" fmla="*/ 3759557 h 3759696"/>
              <a:gd name="connsiteX6" fmla="*/ 269969 w 4045138"/>
              <a:gd name="connsiteY6" fmla="*/ 3714312 h 3759696"/>
              <a:gd name="connsiteX7" fmla="*/ 168835 w 4045138"/>
              <a:gd name="connsiteY7" fmla="*/ 3516688 h 3759696"/>
              <a:gd name="connsiteX8" fmla="*/ 2165 w 4045138"/>
              <a:gd name="connsiteY8" fmla="*/ 3515809 h 3759696"/>
              <a:gd name="connsiteX9" fmla="*/ 0 w 4045138"/>
              <a:gd name="connsiteY9" fmla="*/ 0 h 3759696"/>
              <a:gd name="connsiteX0" fmla="*/ 0 w 4047509"/>
              <a:gd name="connsiteY0" fmla="*/ 0 h 3759696"/>
              <a:gd name="connsiteX1" fmla="*/ 4047509 w 4047509"/>
              <a:gd name="connsiteY1" fmla="*/ 4569 h 3759696"/>
              <a:gd name="connsiteX2" fmla="*/ 4045138 w 4047509"/>
              <a:gd name="connsiteY2" fmla="*/ 3518190 h 3759696"/>
              <a:gd name="connsiteX3" fmla="*/ 441133 w 4047509"/>
              <a:gd name="connsiteY3" fmla="*/ 3517650 h 3759696"/>
              <a:gd name="connsiteX4" fmla="*/ 343434 w 4047509"/>
              <a:gd name="connsiteY4" fmla="*/ 3716693 h 3759696"/>
              <a:gd name="connsiteX5" fmla="*/ 309336 w 4047509"/>
              <a:gd name="connsiteY5" fmla="*/ 3759557 h 3759696"/>
              <a:gd name="connsiteX6" fmla="*/ 269969 w 4047509"/>
              <a:gd name="connsiteY6" fmla="*/ 3714312 h 3759696"/>
              <a:gd name="connsiteX7" fmla="*/ 168835 w 4047509"/>
              <a:gd name="connsiteY7" fmla="*/ 3516688 h 3759696"/>
              <a:gd name="connsiteX8" fmla="*/ 2165 w 4047509"/>
              <a:gd name="connsiteY8" fmla="*/ 3515809 h 3759696"/>
              <a:gd name="connsiteX9" fmla="*/ 0 w 4047509"/>
              <a:gd name="connsiteY9" fmla="*/ 0 h 3759696"/>
              <a:gd name="connsiteX0" fmla="*/ 0 w 4047509"/>
              <a:gd name="connsiteY0" fmla="*/ 0 h 3759696"/>
              <a:gd name="connsiteX1" fmla="*/ 4047509 w 4047509"/>
              <a:gd name="connsiteY1" fmla="*/ 2188 h 3759696"/>
              <a:gd name="connsiteX2" fmla="*/ 4045138 w 4047509"/>
              <a:gd name="connsiteY2" fmla="*/ 3518190 h 3759696"/>
              <a:gd name="connsiteX3" fmla="*/ 441133 w 4047509"/>
              <a:gd name="connsiteY3" fmla="*/ 3517650 h 3759696"/>
              <a:gd name="connsiteX4" fmla="*/ 343434 w 4047509"/>
              <a:gd name="connsiteY4" fmla="*/ 3716693 h 3759696"/>
              <a:gd name="connsiteX5" fmla="*/ 309336 w 4047509"/>
              <a:gd name="connsiteY5" fmla="*/ 3759557 h 3759696"/>
              <a:gd name="connsiteX6" fmla="*/ 269969 w 4047509"/>
              <a:gd name="connsiteY6" fmla="*/ 3714312 h 3759696"/>
              <a:gd name="connsiteX7" fmla="*/ 168835 w 4047509"/>
              <a:gd name="connsiteY7" fmla="*/ 3516688 h 3759696"/>
              <a:gd name="connsiteX8" fmla="*/ 2165 w 4047509"/>
              <a:gd name="connsiteY8" fmla="*/ 3515809 h 3759696"/>
              <a:gd name="connsiteX9" fmla="*/ 0 w 4047509"/>
              <a:gd name="connsiteY9" fmla="*/ 0 h 375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7509" h="3759696">
                <a:moveTo>
                  <a:pt x="0" y="0"/>
                </a:moveTo>
                <a:lnTo>
                  <a:pt x="4047509" y="2188"/>
                </a:lnTo>
                <a:cubicBezTo>
                  <a:pt x="4046719" y="1173395"/>
                  <a:pt x="4045928" y="2346983"/>
                  <a:pt x="4045138" y="3518190"/>
                </a:cubicBezTo>
                <a:lnTo>
                  <a:pt x="441133" y="3517650"/>
                </a:lnTo>
                <a:cubicBezTo>
                  <a:pt x="407164" y="3591215"/>
                  <a:pt x="353155" y="3696220"/>
                  <a:pt x="343434" y="3716693"/>
                </a:cubicBezTo>
                <a:cubicBezTo>
                  <a:pt x="333713" y="3737166"/>
                  <a:pt x="331059" y="3757573"/>
                  <a:pt x="309336" y="3759557"/>
                </a:cubicBezTo>
                <a:cubicBezTo>
                  <a:pt x="287613" y="3761541"/>
                  <a:pt x="285091" y="3742090"/>
                  <a:pt x="269969" y="3714312"/>
                </a:cubicBezTo>
                <a:cubicBezTo>
                  <a:pt x="254847" y="3686534"/>
                  <a:pt x="195297" y="3573188"/>
                  <a:pt x="168835" y="3516688"/>
                </a:cubicBezTo>
                <a:lnTo>
                  <a:pt x="2165" y="3515809"/>
                </a:lnTo>
                <a:cubicBezTo>
                  <a:pt x="652" y="2343079"/>
                  <a:pt x="1513" y="1172730"/>
                  <a:pt x="0" y="0"/>
                </a:cubicBezTo>
                <a:close/>
              </a:path>
            </a:pathLst>
          </a:custGeom>
        </p:spPr>
        <p:txBody>
          <a:bodyPr anchor="ctr" anchorCtr="1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2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768441"/>
            <a:ext cx="8229600" cy="31393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2400" b="1" i="0" kern="1200" cap="none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342891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89" y="2"/>
            <a:ext cx="9142412" cy="5072879"/>
          </a:xfrm>
          <a:solidFill>
            <a:schemeClr val="bg2">
              <a:lumMod val="5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on icon to insert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761455"/>
            <a:ext cx="8229600" cy="3139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61713"/>
            <a:ext cx="8229599" cy="4496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7919867" y="6350476"/>
            <a:ext cx="766764" cy="33483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351" dirty="0">
              <a:solidFill>
                <a:srgbClr val="53565A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9949" y="6551759"/>
            <a:ext cx="3387817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457189"/>
            <a:r>
              <a:rPr lang="en-US" dirty="0">
                <a:solidFill>
                  <a:srgbClr val="53565A"/>
                </a:solidFill>
              </a:rPr>
              <a:t>Division Name or Footer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2" y="6544227"/>
            <a:ext cx="254719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457189"/>
            <a:fld id="{7FEEEA1A-CB49-3744-AA40-B896987410F9}" type="slidenum">
              <a:rPr lang="en-US" smtClean="0">
                <a:solidFill>
                  <a:srgbClr val="53565A"/>
                </a:solidFill>
              </a:rPr>
              <a:pPr defTabSz="457189"/>
              <a:t>‹#›</a:t>
            </a:fld>
            <a:endParaRPr lang="en-US" dirty="0">
              <a:solidFill>
                <a:srgbClr val="53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342891" rtl="0" eaLnBrk="1" latinLnBrk="0" hangingPunct="1">
        <a:lnSpc>
          <a:spcPct val="85000"/>
        </a:lnSpc>
        <a:spcBef>
          <a:spcPct val="0"/>
        </a:spcBef>
        <a:buNone/>
        <a:defRPr lang="en-US" sz="2400" b="1" i="0" kern="1200" cap="none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182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1769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228594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59" indent="-230182" algn="l" defTabSz="342891" rtl="0" eaLnBrk="1" latinLnBrk="0" hangingPunct="1">
        <a:lnSpc>
          <a:spcPct val="100000"/>
        </a:lnSpc>
        <a:spcBef>
          <a:spcPts val="8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04" userDrawn="1">
          <p15:clr>
            <a:srgbClr val="F26B43"/>
          </p15:clr>
        </p15:guide>
        <p15:guide id="2" pos="5472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orient="horz" pos="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459513" y="5166576"/>
            <a:ext cx="7376519" cy="492443"/>
          </a:xfrm>
        </p:spPr>
        <p:txBody>
          <a:bodyPr/>
          <a:lstStyle/>
          <a:p>
            <a:pPr lvl="0" algn="ctr" defTabSz="457200" eaLnBrk="0" hangingPunct="0">
              <a:spcBef>
                <a:spcPct val="20000"/>
              </a:spcBef>
              <a:buClrTx/>
              <a:defRPr/>
            </a:pPr>
            <a:r>
              <a:rPr lang="en-US" sz="3200" b="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rPr>
              <a:t>      </a:t>
            </a:r>
            <a:endParaRPr lang="en-US" sz="3200" b="0" dirty="0"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Division of Dental Medicine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57200" y="3359847"/>
            <a:ext cx="7451889" cy="485389"/>
          </a:xfrm>
        </p:spPr>
        <p:txBody>
          <a:bodyPr/>
          <a:lstStyle/>
          <a:p>
            <a:r>
              <a:rPr lang="en-US" altLang="en-US" dirty="0" smtClean="0">
                <a:solidFill>
                  <a:srgbClr val="800000"/>
                </a:solidFill>
              </a:rPr>
              <a:t>    </a:t>
            </a:r>
            <a:endParaRPr lang="en-US" altLang="en-US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350375" y="1763713"/>
            <a:ext cx="2706688" cy="50800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65100" indent="-1651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342900" indent="-1778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u="sng" dirty="0" smtClean="0">
                <a:solidFill>
                  <a:prstClr val="black"/>
                </a:solidFill>
                <a:latin typeface="Calibri" panose="020F0502020204030204" pitchFamily="34" charset="0"/>
              </a:rPr>
              <a:t>Title Slide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Project Title - Should be short and descriptive (10 words or less and no acronyms)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u="sng" dirty="0" smtClean="0">
                <a:solidFill>
                  <a:prstClr val="black"/>
                </a:solidFill>
                <a:latin typeface="Calibri" panose="020F0502020204030204" pitchFamily="34" charset="0"/>
              </a:rPr>
              <a:t>Subtitles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Your Name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Additional names of authors with degrees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Place a comma between author’s names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Authorship indicates involvement in all 3 of these areas:</a:t>
            </a:r>
          </a:p>
          <a:p>
            <a:pPr lvl="2" defTabSz="4572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the study design</a:t>
            </a:r>
          </a:p>
          <a:p>
            <a:pPr lvl="2" defTabSz="4572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data collection and analysis</a:t>
            </a:r>
          </a:p>
          <a:p>
            <a:pPr lvl="2" defTabSz="4572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writing and editing the presentation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u="sng" dirty="0" smtClean="0">
                <a:solidFill>
                  <a:prstClr val="black"/>
                </a:solidFill>
                <a:latin typeface="Calibri" panose="020F0502020204030204" pitchFamily="34" charset="0"/>
              </a:rPr>
              <a:t>Affiliations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Name of Department, Institution, location, etc.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All authors and their affiliations should be recognized.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350375" y="23813"/>
            <a:ext cx="2706688" cy="1566862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MS PGothic" panose="020B0600070205080204" pitchFamily="34" charset="-128"/>
              </a:rPr>
              <a:t>Please feel free to change slide titles, add graphics, and add slides as needed to individualize your presentation to your research!</a:t>
            </a:r>
          </a:p>
        </p:txBody>
      </p:sp>
    </p:spTree>
    <p:extLst>
      <p:ext uri="{BB962C8B-B14F-4D97-AF65-F5344CB8AC3E}">
        <p14:creationId xmlns:p14="http://schemas.microsoft.com/office/powerpoint/2010/main" val="30945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Sunset Park Family Health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57400"/>
            <a:ext cx="8229599" cy="3390901"/>
          </a:xfrm>
        </p:spPr>
        <p:txBody>
          <a:bodyPr>
            <a:normAutofit/>
          </a:bodyPr>
          <a:lstStyle/>
          <a:p>
            <a:r>
              <a:rPr lang="en-US" sz="2400" dirty="0"/>
              <a:t>The primary training site for the GPR program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Level 1 Trauma Center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Full accreditation in </a:t>
            </a:r>
            <a:r>
              <a:rPr lang="en-US" sz="2400" dirty="0" smtClean="0"/>
              <a:t>2016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ER, Anesthesia and OR training is provided at this site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448301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209" y="2209800"/>
            <a:ext cx="6529581" cy="38481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609" y="1366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81200"/>
            <a:ext cx="8229599" cy="4496188"/>
          </a:xfrm>
        </p:spPr>
        <p:txBody>
          <a:bodyPr>
            <a:normAutofit/>
          </a:bodyPr>
          <a:lstStyle/>
          <a:p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761455"/>
            <a:ext cx="9144793" cy="52311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617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1981200"/>
            <a:ext cx="6689834" cy="4076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199" y="3714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Park Slope Family Health Center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787" y="2438400"/>
            <a:ext cx="5036026" cy="3619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Park Slope Family Health Center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514599"/>
            <a:ext cx="8229599" cy="3543301"/>
          </a:xfrm>
        </p:spPr>
        <p:txBody>
          <a:bodyPr/>
          <a:lstStyle/>
          <a:p>
            <a:r>
              <a:rPr lang="en-US" dirty="0"/>
              <a:t>Established in 1990.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Located on 13th street in Park Slope.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Dental Department: 4 </a:t>
            </a:r>
            <a:r>
              <a:rPr lang="en-US" dirty="0" err="1"/>
              <a:t>operatories</a:t>
            </a:r>
            <a:r>
              <a:rPr lang="en-US" dirty="0"/>
              <a:t> and is equipped with digital x-ray and rotary endodontic </a:t>
            </a:r>
            <a:r>
              <a:rPr lang="en-US" dirty="0" smtClean="0"/>
              <a:t>equipment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GP, pediatric </a:t>
            </a:r>
            <a:r>
              <a:rPr lang="en-US" dirty="0" err="1" smtClean="0"/>
              <a:t>attendings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 Slope Family Health Center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219200"/>
            <a:ext cx="3886200" cy="267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629671"/>
            <a:ext cx="3392613" cy="45250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08" y="1562100"/>
            <a:ext cx="6770783" cy="4495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1999" y="381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447800"/>
            <a:ext cx="4191000" cy="3200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18" y="3733800"/>
            <a:ext cx="4267398" cy="27083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 Ridge Family Health Center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01751"/>
            <a:ext cx="8229600" cy="321649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53565A"/>
                </a:solidFill>
              </a:rPr>
              <a:t>Division Name or Footer</a:t>
            </a:r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EEEA1A-CB49-3744-AA40-B896987410F9}" type="slidenum">
              <a:rPr lang="en-US" smtClean="0">
                <a:solidFill>
                  <a:srgbClr val="53565A"/>
                </a:solidFill>
              </a:rPr>
              <a:pPr/>
              <a:t>2</a:t>
            </a:fld>
            <a:endParaRPr lang="en-US" dirty="0">
              <a:solidFill>
                <a:srgbClr val="53565A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057349" lvl="6" indent="0">
              <a:buNone/>
            </a:pPr>
            <a:r>
              <a:rPr lang="en-US" sz="4800" dirty="0" smtClean="0"/>
              <a:t>NYU </a:t>
            </a:r>
            <a:r>
              <a:rPr lang="en-US" sz="4800" dirty="0" err="1" smtClean="0"/>
              <a:t>Langone</a:t>
            </a:r>
            <a:r>
              <a:rPr lang="en-US" sz="4800" dirty="0" smtClean="0"/>
              <a:t> Hospital Brooklyn GPR Program </a:t>
            </a:r>
            <a:endParaRPr lang="en-US" sz="4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18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 Ridge Family </a:t>
            </a:r>
            <a:r>
              <a:rPr lang="en-US" dirty="0"/>
              <a:t>H</a:t>
            </a:r>
            <a:r>
              <a:rPr lang="en-US" dirty="0" smtClean="0"/>
              <a:t>ealth </a:t>
            </a:r>
            <a:r>
              <a:rPr lang="en-US" dirty="0"/>
              <a:t>C</a:t>
            </a:r>
            <a:r>
              <a:rPr lang="en-US" dirty="0" smtClean="0"/>
              <a:t>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July 1997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Located on 4th Avenue and </a:t>
            </a:r>
            <a:r>
              <a:rPr lang="en-US" dirty="0" smtClean="0"/>
              <a:t>63</a:t>
            </a:r>
            <a:r>
              <a:rPr lang="en-US" baseline="30000" dirty="0" smtClean="0"/>
              <a:t>rd</a:t>
            </a:r>
            <a:r>
              <a:rPr lang="en-US" dirty="0" smtClean="0"/>
              <a:t>  </a:t>
            </a:r>
            <a:r>
              <a:rPr lang="en-US" dirty="0"/>
              <a:t>street in Brooklyn</a:t>
            </a:r>
            <a:br>
              <a:rPr lang="en-US" dirty="0"/>
            </a:br>
            <a:endParaRPr lang="en-US" dirty="0"/>
          </a:p>
          <a:p>
            <a:r>
              <a:rPr lang="en-US" dirty="0"/>
              <a:t>Originally designed for five </a:t>
            </a:r>
            <a:r>
              <a:rPr lang="en-US" dirty="0" err="1"/>
              <a:t>operatories</a:t>
            </a:r>
            <a:r>
              <a:rPr lang="en-US" dirty="0"/>
              <a:t>. In 2013, two more </a:t>
            </a:r>
            <a:r>
              <a:rPr lang="en-US" dirty="0" err="1"/>
              <a:t>operatories</a:t>
            </a:r>
            <a:r>
              <a:rPr lang="en-US" dirty="0"/>
              <a:t> were added.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Equipped with digital x-ray, 3D cone beam, rotary endodontic equipment, and multiple implant systems</a:t>
            </a:r>
          </a:p>
          <a:p>
            <a:endParaRPr lang="en-US" dirty="0"/>
          </a:p>
          <a:p>
            <a:r>
              <a:rPr lang="en-US" dirty="0"/>
              <a:t>GP, Oral </a:t>
            </a:r>
            <a:r>
              <a:rPr lang="en-US" dirty="0" smtClean="0"/>
              <a:t>Surgery, </a:t>
            </a:r>
            <a:r>
              <a:rPr lang="en-US" dirty="0" err="1" smtClean="0"/>
              <a:t>Perio</a:t>
            </a:r>
            <a:r>
              <a:rPr lang="en-US" dirty="0" smtClean="0"/>
              <a:t>, Pros, </a:t>
            </a:r>
            <a:r>
              <a:rPr lang="en-US" dirty="0"/>
              <a:t>TMD, and Pediatric </a:t>
            </a:r>
            <a:r>
              <a:rPr lang="en-US" dirty="0" err="1"/>
              <a:t>attendings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20</a:t>
            </a:fld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65" y="1562100"/>
            <a:ext cx="8018669" cy="4495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21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770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865410"/>
            <a:ext cx="9144793" cy="512718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6096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 Clinic Rotations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residents are assigned to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ER/ Medicine rotation  (90 hours)</a:t>
            </a:r>
          </a:p>
          <a:p>
            <a:pPr marL="342900" indent="-342900">
              <a:buAutoNum type="arabicPeriod"/>
            </a:pPr>
            <a:r>
              <a:rPr lang="en-US" dirty="0" smtClean="0"/>
              <a:t>Anesthesia rotation (90 hours)</a:t>
            </a:r>
          </a:p>
          <a:p>
            <a:pPr marL="342900" indent="-342900">
              <a:buAutoNum type="arabicPeriod"/>
            </a:pPr>
            <a:r>
              <a:rPr lang="en-US" dirty="0" smtClean="0"/>
              <a:t>OR rotation (40 hours)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23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Didactics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right space Modules: On line lectures</a:t>
            </a:r>
            <a:endParaRPr lang="en-US" dirty="0"/>
          </a:p>
          <a:p>
            <a:endParaRPr lang="en-US" dirty="0"/>
          </a:p>
          <a:p>
            <a:r>
              <a:rPr lang="en-US" dirty="0"/>
              <a:t>Regional </a:t>
            </a:r>
            <a:r>
              <a:rPr lang="en-US" dirty="0" smtClean="0"/>
              <a:t>days: Lit review and case presentations</a:t>
            </a:r>
          </a:p>
          <a:p>
            <a:endParaRPr lang="en-US" dirty="0"/>
          </a:p>
          <a:p>
            <a:r>
              <a:rPr lang="en-US" dirty="0"/>
              <a:t>Thursday Meetings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24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570" y="266700"/>
            <a:ext cx="2298391" cy="3054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5" y="2988612"/>
            <a:ext cx="2792210" cy="38408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7518-39D0-4BC6-8FF2-B6F5E3F0A444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28600"/>
            <a:ext cx="2878535" cy="3836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116057"/>
            <a:ext cx="2878535" cy="2558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050" y="740873"/>
            <a:ext cx="2839835" cy="2247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785" y="3321061"/>
            <a:ext cx="1603387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265" y="4312992"/>
            <a:ext cx="1625392" cy="21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NYU </a:t>
            </a:r>
            <a:r>
              <a:rPr lang="en-US" dirty="0" err="1" smtClean="0"/>
              <a:t>Langone</a:t>
            </a:r>
            <a:r>
              <a:rPr lang="en-US" dirty="0" smtClean="0"/>
              <a:t>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590799"/>
            <a:ext cx="8229599" cy="3467101"/>
          </a:xfrm>
        </p:spPr>
        <p:txBody>
          <a:bodyPr>
            <a:normAutofit/>
          </a:bodyPr>
          <a:lstStyle/>
          <a:p>
            <a:r>
              <a:rPr lang="en-US" dirty="0" smtClean="0"/>
              <a:t>NYU </a:t>
            </a:r>
            <a:r>
              <a:rPr lang="en-US" dirty="0" err="1"/>
              <a:t>L</a:t>
            </a:r>
            <a:r>
              <a:rPr lang="en-US" dirty="0" err="1" smtClean="0"/>
              <a:t>angone</a:t>
            </a:r>
            <a:r>
              <a:rPr lang="en-US" dirty="0" smtClean="0"/>
              <a:t> Hospital Brooklyn previously known as Lutheran Medical center</a:t>
            </a:r>
            <a:r>
              <a:rPr lang="en-US" dirty="0"/>
              <a:t> </a:t>
            </a:r>
            <a:r>
              <a:rPr lang="en-US" dirty="0" smtClean="0"/>
              <a:t>was established in 1883 by Sister Elisabeth </a:t>
            </a:r>
            <a:r>
              <a:rPr lang="en-US" dirty="0" err="1" smtClean="0"/>
              <a:t>Fedde</a:t>
            </a:r>
            <a:r>
              <a:rPr lang="en-US" dirty="0" smtClean="0"/>
              <a:t> with nine beds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76600"/>
            <a:ext cx="5340559" cy="346282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3714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Division of Dental Medicine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09799"/>
            <a:ext cx="8229599" cy="3848101"/>
          </a:xfrm>
        </p:spPr>
        <p:txBody>
          <a:bodyPr/>
          <a:lstStyle/>
          <a:p>
            <a:r>
              <a:rPr lang="en-US" dirty="0" smtClean="0"/>
              <a:t>The first dental chair was added in 1932.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48" y="2819400"/>
            <a:ext cx="4944285" cy="371278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06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6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307591"/>
            <a:ext cx="8229599" cy="3750310"/>
          </a:xfrm>
        </p:spPr>
        <p:txBody>
          <a:bodyPr>
            <a:normAutofit/>
          </a:bodyPr>
          <a:lstStyle/>
          <a:p>
            <a:r>
              <a:rPr lang="en-US" sz="2400" dirty="0"/>
              <a:t>In 1967, Sunset Family Health Center was established and the dental clinic opened.</a:t>
            </a:r>
          </a:p>
          <a:p>
            <a:endParaRPr lang="en-US" sz="2400" dirty="0"/>
          </a:p>
          <a:p>
            <a:r>
              <a:rPr lang="en-US" sz="2400" dirty="0"/>
              <a:t>In 1973, the dental residency program started.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1455"/>
            <a:ext cx="8229599" cy="4390633"/>
          </a:xfrm>
        </p:spPr>
        <p:txBody>
          <a:bodyPr>
            <a:noAutofit/>
          </a:bodyPr>
          <a:lstStyle/>
          <a:p>
            <a:r>
              <a:rPr lang="en-US" sz="2400" dirty="0"/>
              <a:t>Today </a:t>
            </a:r>
            <a:r>
              <a:rPr lang="en-US" sz="2400" dirty="0" smtClean="0"/>
              <a:t>NYU </a:t>
            </a:r>
            <a:r>
              <a:rPr lang="en-US" sz="2400" dirty="0" err="1" smtClean="0"/>
              <a:t>Langone</a:t>
            </a:r>
            <a:r>
              <a:rPr lang="en-US" sz="2400" dirty="0" smtClean="0"/>
              <a:t> Brooklyn (formerly Lutheran Hospital) is a full </a:t>
            </a:r>
            <a:r>
              <a:rPr lang="en-US" sz="2400" dirty="0"/>
              <a:t>service 464-bed academic teaching Level 1 trauma hospital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/>
              <a:t>It consists of nine primary care sites, thirty one school-based health centers, three daycare centers and one center for extended care and rehabilitation. </a:t>
            </a:r>
          </a:p>
          <a:p>
            <a:endParaRPr lang="en-US" sz="2400" dirty="0"/>
          </a:p>
          <a:p>
            <a:r>
              <a:rPr lang="en-US" sz="2400" dirty="0"/>
              <a:t>New York State’s largest behavioral health program.</a:t>
            </a:r>
          </a:p>
          <a:p>
            <a:endParaRPr lang="en-US" sz="2400" dirty="0"/>
          </a:p>
          <a:p>
            <a:r>
              <a:rPr lang="en-US" sz="2400" dirty="0"/>
              <a:t>Largest Dental Residency program in the country.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799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599" cy="4496188"/>
          </a:xfrm>
        </p:spPr>
        <p:txBody>
          <a:bodyPr/>
          <a:lstStyle/>
          <a:p>
            <a:r>
              <a:rPr lang="en-US" sz="2400" dirty="0" smtClean="0"/>
              <a:t>Is a one year program with second year optional</a:t>
            </a:r>
          </a:p>
          <a:p>
            <a:r>
              <a:rPr lang="en-US" sz="2400" dirty="0" smtClean="0"/>
              <a:t>20 first year residents and 3 second years</a:t>
            </a:r>
          </a:p>
          <a:p>
            <a:r>
              <a:rPr lang="en-US" sz="2400" dirty="0" smtClean="0"/>
              <a:t>The residents clinical training happens at three different sites all closely </a:t>
            </a:r>
            <a:r>
              <a:rPr lang="en-US" sz="2400" dirty="0" err="1" smtClean="0"/>
              <a:t>proximated</a:t>
            </a:r>
            <a:r>
              <a:rPr lang="en-US" sz="2400" dirty="0" smtClean="0"/>
              <a:t> to each other.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smtClean="0"/>
              <a:t>Sunset Family Health Center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Park Ridge Family Health Center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Park Slope Family Health Center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54864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5505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3401"/>
            <a:ext cx="8229600" cy="381000"/>
          </a:xfrm>
        </p:spPr>
        <p:txBody>
          <a:bodyPr/>
          <a:lstStyle/>
          <a:p>
            <a:r>
              <a:rPr lang="en-US" b="1" dirty="0" smtClean="0"/>
              <a:t>Sunset Family Health Canter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47750"/>
            <a:ext cx="7086600" cy="57912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66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Sunset Family Health Center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Established </a:t>
            </a:r>
            <a:r>
              <a:rPr lang="en-US" sz="2400" dirty="0"/>
              <a:t>in 1967 and is located inside the </a:t>
            </a:r>
            <a:r>
              <a:rPr lang="en-US" sz="2400" dirty="0" smtClean="0"/>
              <a:t>NYU </a:t>
            </a:r>
            <a:r>
              <a:rPr lang="en-US" sz="2400" dirty="0" err="1" smtClean="0"/>
              <a:t>langone</a:t>
            </a:r>
            <a:r>
              <a:rPr lang="en-US" sz="2400" dirty="0" smtClean="0"/>
              <a:t> Hospital in Brooklyn</a:t>
            </a: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Dental Clinic</a:t>
            </a:r>
          </a:p>
          <a:p>
            <a:pPr marL="0" indent="0">
              <a:buNone/>
            </a:pPr>
            <a:r>
              <a:rPr lang="en-US" sz="2400" dirty="0" smtClean="0"/>
              <a:t>- 15 </a:t>
            </a:r>
            <a:r>
              <a:rPr lang="en-US" sz="2400" dirty="0" err="1"/>
              <a:t>operatories</a:t>
            </a:r>
            <a:r>
              <a:rPr lang="en-US" sz="2400" dirty="0"/>
              <a:t> equipped with digital x-ray, laser, 3D cone beam, in-house lab, microscopes, rotary endodontic equipment</a:t>
            </a:r>
            <a:r>
              <a:rPr lang="en-US" sz="2400" dirty="0" smtClean="0"/>
              <a:t>, digital impression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YULH_Theme3_WhiteCoverWhiteInterior_4x3">
  <a:themeElements>
    <a:clrScheme name="NYU Langone Muted Office Colors">
      <a:dk1>
        <a:srgbClr val="53565A"/>
      </a:dk1>
      <a:lt1>
        <a:srgbClr val="FFFFFF"/>
      </a:lt1>
      <a:dk2>
        <a:srgbClr val="580F8B"/>
      </a:dk2>
      <a:lt2>
        <a:srgbClr val="D9D9D6"/>
      </a:lt2>
      <a:accent1>
        <a:srgbClr val="580F8B"/>
      </a:accent1>
      <a:accent2>
        <a:srgbClr val="BD9B60"/>
      </a:accent2>
      <a:accent3>
        <a:srgbClr val="007398"/>
      </a:accent3>
      <a:accent4>
        <a:srgbClr val="E8927C"/>
      </a:accent4>
      <a:accent5>
        <a:srgbClr val="006C5B"/>
      </a:accent5>
      <a:accent6>
        <a:srgbClr val="688197"/>
      </a:accent6>
      <a:hlink>
        <a:srgbClr val="0000FF"/>
      </a:hlink>
      <a:folHlink>
        <a:srgbClr val="00EBFF"/>
      </a:folHlink>
    </a:clrScheme>
    <a:fontScheme name="NYU Langone Offic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>
            <a:ln>
              <a:noFill/>
            </a:ln>
            <a:solidFill>
              <a:schemeClr val="accent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2" id="{E77A070A-EEF6-A743-BA51-4ADBDB4CA929}" vid="{24206948-4BA2-4140-8692-3D25E557F2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775</Words>
  <Application>Microsoft Office PowerPoint</Application>
  <PresentationFormat>On-screen Show (4:3)</PresentationFormat>
  <Paragraphs>115</Paragraphs>
  <Slides>25</Slides>
  <Notes>10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MS PGothic</vt:lpstr>
      <vt:lpstr>Arial</vt:lpstr>
      <vt:lpstr>Calibri</vt:lpstr>
      <vt:lpstr>NYULH_Theme3_WhiteCoverWhiteInterior_4x3</vt:lpstr>
      <vt:lpstr>    </vt:lpstr>
      <vt:lpstr>PowerPoint Presentation</vt:lpstr>
      <vt:lpstr>NYU Langone health</vt:lpstr>
      <vt:lpstr>Division of Dental Medicine</vt:lpstr>
      <vt:lpstr>PowerPoint Presentation</vt:lpstr>
      <vt:lpstr> </vt:lpstr>
      <vt:lpstr>GPR Program</vt:lpstr>
      <vt:lpstr>Sunset Family Health Canter</vt:lpstr>
      <vt:lpstr>Sunset Family Health Center</vt:lpstr>
      <vt:lpstr>Sunset Park Family Health Center</vt:lpstr>
      <vt:lpstr>PowerPoint Presentation</vt:lpstr>
      <vt:lpstr>PowerPoint Presentation</vt:lpstr>
      <vt:lpstr>PowerPoint Presentation</vt:lpstr>
      <vt:lpstr>Park Slope Family Health Center</vt:lpstr>
      <vt:lpstr>Park Slope Family Health Center</vt:lpstr>
      <vt:lpstr>Park Slope Family Health Center</vt:lpstr>
      <vt:lpstr>PowerPoint Presentation</vt:lpstr>
      <vt:lpstr>PowerPoint Presentation</vt:lpstr>
      <vt:lpstr>Park Ridge Family Health Center</vt:lpstr>
      <vt:lpstr>Park Ridge Family Health Center</vt:lpstr>
      <vt:lpstr>PowerPoint Presentation</vt:lpstr>
      <vt:lpstr>PowerPoint Presentation</vt:lpstr>
      <vt:lpstr>Off- Clinic Rotations</vt:lpstr>
      <vt:lpstr>Didactics</vt:lpstr>
      <vt:lpstr>PowerPoint Presentation</vt:lpstr>
    </vt:vector>
  </TitlesOfParts>
  <Company>NYU Langone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Area</dc:title>
  <dc:creator>admin</dc:creator>
  <cp:lastModifiedBy>Potoma, Klementyna</cp:lastModifiedBy>
  <cp:revision>46</cp:revision>
  <dcterms:created xsi:type="dcterms:W3CDTF">2017-07-18T19:53:13Z</dcterms:created>
  <dcterms:modified xsi:type="dcterms:W3CDTF">2023-09-18T15:55:36Z</dcterms:modified>
</cp:coreProperties>
</file>